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2"/>
  </p:sldMasterIdLst>
  <p:notesMasterIdLst>
    <p:notesMasterId r:id="rId19"/>
  </p:notesMasterIdLst>
  <p:handoutMasterIdLst>
    <p:handoutMasterId r:id="rId20"/>
  </p:handoutMasterIdLst>
  <p:sldIdLst>
    <p:sldId id="264" r:id="rId3"/>
    <p:sldId id="281" r:id="rId4"/>
    <p:sldId id="276" r:id="rId5"/>
    <p:sldId id="277" r:id="rId6"/>
    <p:sldId id="286" r:id="rId7"/>
    <p:sldId id="287" r:id="rId8"/>
    <p:sldId id="288" r:id="rId9"/>
    <p:sldId id="289" r:id="rId10"/>
    <p:sldId id="290" r:id="rId11"/>
    <p:sldId id="278" r:id="rId12"/>
    <p:sldId id="279" r:id="rId13"/>
    <p:sldId id="282" r:id="rId14"/>
    <p:sldId id="268" r:id="rId15"/>
    <p:sldId id="284" r:id="rId16"/>
    <p:sldId id="285" r:id="rId17"/>
    <p:sldId id="266" r:id="rId18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orient="horz" pos="945">
          <p15:clr>
            <a:srgbClr val="A4A3A4"/>
          </p15:clr>
        </p15:guide>
        <p15:guide id="3" orient="horz" pos="3888">
          <p15:clr>
            <a:srgbClr val="A4A3A4"/>
          </p15:clr>
        </p15:guide>
        <p15:guide id="4" orient="horz" pos="192">
          <p15:clr>
            <a:srgbClr val="A4A3A4"/>
          </p15:clr>
        </p15:guide>
        <p15:guide id="5" orient="horz" pos="1072">
          <p15:clr>
            <a:srgbClr val="A4A3A4"/>
          </p15:clr>
        </p15:guide>
        <p15:guide id="6" pos="3839">
          <p15:clr>
            <a:srgbClr val="A4A3A4"/>
          </p15:clr>
        </p15:guide>
        <p15:guide id="7" pos="704">
          <p15:clr>
            <a:srgbClr val="A4A3A4"/>
          </p15:clr>
        </p15:guide>
        <p15:guide id="8" pos="710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69012ECD-51FC-41F1-AA8D-1B2483CD663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howGuides="1">
      <p:cViewPr varScale="1">
        <p:scale>
          <a:sx n="63" d="100"/>
          <a:sy n="63" d="100"/>
        </p:scale>
        <p:origin x="-138" y="-336"/>
      </p:cViewPr>
      <p:guideLst>
        <p:guide orient="horz" pos="2160"/>
        <p:guide orient="horz" pos="945"/>
        <p:guide orient="horz" pos="3888"/>
        <p:guide orient="horz" pos="192"/>
        <p:guide orient="horz" pos="1072"/>
        <p:guide pos="3839"/>
        <p:guide pos="704"/>
        <p:guide pos="7102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2" d="100"/>
          <a:sy n="82" d="100"/>
        </p:scale>
        <p:origin x="1410" y="6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0119837-5B71-4D44-BB01-DB0B084933C8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D5DCCC5-BCA8-4491-AA37-BAF153ECA184}" type="pres">
      <dgm:prSet presAssocID="{90119837-5B71-4D44-BB01-DB0B084933C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5BDE416F-F97E-4F73-BE1A-C12EA4F60682}" type="presOf" srcId="{90119837-5B71-4D44-BB01-DB0B084933C8}" destId="{ED5DCCC5-BCA8-4491-AA37-BAF153ECA184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>
              <a:solidFill>
                <a:schemeClr val="tx2"/>
              </a:solidFill>
            </a:endParaRP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73C59C-4E16-4A64-A766-34DB213E11B3}" type="datetimeFigureOut">
              <a:rPr lang="nl-NL">
                <a:solidFill>
                  <a:schemeClr val="tx2"/>
                </a:solidFill>
              </a:rPr>
              <a:pPr/>
              <a:t>05-11-2013</a:t>
            </a:fld>
            <a:endParaRPr lang="nl-NL">
              <a:solidFill>
                <a:schemeClr val="tx2"/>
              </a:solidFill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>
              <a:solidFill>
                <a:schemeClr val="tx2"/>
              </a:solidFill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D77566-CD65-4859-9FA1-43956DC85B8C}" type="slidenum">
              <a:rPr>
                <a:solidFill>
                  <a:schemeClr val="tx2"/>
                </a:solidFill>
              </a:rPr>
              <a:pPr/>
              <a:t>‹nr.›</a:t>
            </a:fld>
            <a:endParaRPr lang="nl-NL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87983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F95CF31C-F757-429C-A789-86504F04C3BE}" type="datetimeFigureOut">
              <a:rPr lang="nl-NL"/>
              <a:pPr/>
              <a:t>05-11-2013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Klik om de modelstijlen te bewerken</a:t>
            </a:r>
          </a:p>
          <a:p>
            <a:pPr lvl="1"/>
            <a:r>
              <a:rPr/>
              <a:t>Tweede niveau</a:t>
            </a:r>
          </a:p>
          <a:p>
            <a:pPr lvl="2"/>
            <a:r>
              <a:rPr/>
              <a:t>Derde niveau</a:t>
            </a:r>
          </a:p>
          <a:p>
            <a:pPr lvl="3"/>
            <a:r>
              <a:rPr/>
              <a:t>Vierde niveau</a:t>
            </a:r>
          </a:p>
          <a:p>
            <a:pPr lvl="4"/>
            <a:r>
              <a:rPr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8796F01-7154-41E0-B48B-A6921757531A}" type="slidenum">
              <a:rPr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40775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 bwMode="auto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672383" y="1498601"/>
            <a:ext cx="7008574" cy="3298825"/>
          </a:xfrm>
        </p:spPr>
        <p:txBody>
          <a:bodyPr>
            <a:normAutofit/>
          </a:bodyPr>
          <a:lstStyle>
            <a:lvl1pPr>
              <a:lnSpc>
                <a:spcPct val="90000"/>
              </a:lnSpc>
              <a:defRPr sz="5400" cap="none" baseline="0"/>
            </a:lvl1pPr>
          </a:lstStyle>
          <a:p>
            <a:r>
              <a:rPr lang="nl-NL" noProof="0" smtClean="0"/>
              <a:t>Klik om de stijl te bewerken</a:t>
            </a:r>
            <a:endParaRPr lang="nl-NL" noProof="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4672383" y="4927600"/>
            <a:ext cx="7008574" cy="12446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800" b="0">
                <a:solidFill>
                  <a:schemeClr val="tx1"/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noProof="0" smtClean="0"/>
              <a:t>Klik om de ondertitelstijl van het model te bewerken</a:t>
            </a:r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222770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noProof="0" smtClean="0"/>
              <a:t>Klik om de stijl te bewerken</a:t>
            </a:r>
            <a:endParaRPr lang="nl-NL" noProof="0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CB6C2-1084-4AED-A74A-DF028B0094EA}" type="datetimeFigureOut">
              <a:rPr lang="nl-NL" noProof="0" smtClean="0"/>
              <a:pPr/>
              <a:t>05-11-2013</a:t>
            </a:fld>
            <a:endParaRPr lang="nl-NL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noProof="0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C5AD9-787D-40FA-8A4D-16A055B9AF81}" type="slidenum">
              <a:rPr lang="nl-NL" noProof="0" smtClean="0"/>
              <a:pPr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010434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9852633" y="274638"/>
            <a:ext cx="1422030" cy="5897561"/>
          </a:xfrm>
        </p:spPr>
        <p:txBody>
          <a:bodyPr vert="eaVert"/>
          <a:lstStyle/>
          <a:p>
            <a:r>
              <a:rPr lang="nl-NL" noProof="0" smtClean="0"/>
              <a:t>Klik om de stijl te bewerken</a:t>
            </a:r>
            <a:endParaRPr lang="nl-NL" noProof="0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117309" y="274638"/>
            <a:ext cx="8532178" cy="5897561"/>
          </a:xfrm>
        </p:spPr>
        <p:txBody>
          <a:bodyPr vert="eaVert"/>
          <a:lstStyle/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CB6C2-1084-4AED-A74A-DF028B0094EA}" type="datetimeFigureOut">
              <a:rPr lang="nl-NL" noProof="0" smtClean="0"/>
              <a:pPr/>
              <a:t>05-11-2013</a:t>
            </a:fld>
            <a:endParaRPr lang="nl-NL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noProof="0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C5AD9-787D-40FA-8A4D-16A055B9AF81}" type="slidenum">
              <a:rPr lang="nl-NL" noProof="0" smtClean="0"/>
              <a:pPr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650715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noProof="0" smtClean="0"/>
              <a:t>Klik om de stijl te bewerken</a:t>
            </a:r>
            <a:endParaRPr lang="nl-NL" noProof="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A30F4-0B4E-4E4B-BC36-C30CD13F4E17}" type="datetimeFigureOut">
              <a:rPr lang="nl-NL" noProof="0" smtClean="0"/>
              <a:pPr/>
              <a:t>05-11-2013</a:t>
            </a:fld>
            <a:endParaRPr lang="nl-NL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noProof="0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0BA0E-20D0-4E7C-B286-26C960A6788F}" type="slidenum">
              <a:rPr lang="nl-NL" noProof="0" smtClean="0"/>
              <a:pPr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563524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 bwMode="auto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12589" y="4445000"/>
            <a:ext cx="7008574" cy="1930400"/>
          </a:xfrm>
        </p:spPr>
        <p:txBody>
          <a:bodyPr anchor="t">
            <a:normAutofit/>
          </a:bodyPr>
          <a:lstStyle>
            <a:lvl1pPr algn="l">
              <a:defRPr sz="5400" b="0" cap="none" baseline="0"/>
            </a:lvl1pPr>
          </a:lstStyle>
          <a:p>
            <a:r>
              <a:rPr lang="nl-NL" noProof="0" smtClean="0"/>
              <a:t>Klik om de stijl te bewerken</a:t>
            </a:r>
            <a:endParaRPr lang="nl-NL" noProof="0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12589" y="3124200"/>
            <a:ext cx="7008574" cy="1296987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noProof="0" smtClean="0"/>
              <a:t>Klik om de modelstijlen te bewerken</a:t>
            </a:r>
          </a:p>
        </p:txBody>
      </p:sp>
    </p:spTree>
    <p:extLst>
      <p:ext uri="{BB962C8B-B14F-4D97-AF65-F5344CB8AC3E}">
        <p14:creationId xmlns:p14="http://schemas.microsoft.com/office/powerpoint/2010/main" val="41963402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noProof="0" smtClean="0"/>
              <a:t>Klik om de stijl te bewerken</a:t>
            </a:r>
            <a:endParaRPr lang="nl-NL" noProof="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117309" y="1701800"/>
            <a:ext cx="4977104" cy="4470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297559" y="1701800"/>
            <a:ext cx="4977104" cy="4470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204D1-F9BD-4643-8480-6EA41EB484F1}" type="datetimeFigureOut">
              <a:rPr lang="nl-NL" noProof="0" smtClean="0"/>
              <a:pPr/>
              <a:t>05-11-2013</a:t>
            </a:fld>
            <a:endParaRPr lang="nl-NL" noProof="0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noProof="0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nl-NL" noProof="0" smtClean="0"/>
              <a:pPr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489339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noProof="0" smtClean="0"/>
              <a:t>Klik om de stijl te bewerken</a:t>
            </a:r>
            <a:endParaRPr lang="nl-NL" noProof="0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121372" y="1608836"/>
            <a:ext cx="4973041" cy="51206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nl-NL" noProof="0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1117309" y="2209800"/>
            <a:ext cx="4977104" cy="3962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301622" y="1608836"/>
            <a:ext cx="4973041" cy="51206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nl-NL" noProof="0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297559" y="2209800"/>
            <a:ext cx="4977104" cy="3962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 dirty="0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204D1-F9BD-4643-8480-6EA41EB484F1}" type="datetimeFigureOut">
              <a:rPr lang="nl-NL" noProof="0" smtClean="0"/>
              <a:pPr/>
              <a:t>05-11-2013</a:t>
            </a:fld>
            <a:endParaRPr lang="nl-NL" noProof="0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noProof="0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nl-NL" noProof="0" smtClean="0"/>
              <a:pPr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55283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noProof="0" smtClean="0"/>
              <a:t>Klik om de stijl te bewerken</a:t>
            </a:r>
            <a:endParaRPr lang="nl-NL" noProof="0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204D1-F9BD-4643-8480-6EA41EB484F1}" type="datetimeFigureOut">
              <a:rPr lang="nl-NL" noProof="0" smtClean="0"/>
              <a:pPr/>
              <a:t>05-11-2013</a:t>
            </a:fld>
            <a:endParaRPr lang="nl-NL" noProof="0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noProof="0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nl-NL" noProof="0" smtClean="0"/>
              <a:pPr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516763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204D1-F9BD-4643-8480-6EA41EB484F1}" type="datetimeFigureOut">
              <a:rPr lang="nl-NL" noProof="0" smtClean="0"/>
              <a:pPr/>
              <a:t>05-11-2013</a:t>
            </a:fld>
            <a:endParaRPr lang="nl-NL" noProof="0" dirty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noProof="0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nl-NL" noProof="0" smtClean="0"/>
              <a:pPr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068731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>
            <a:off x="3961368" y="0"/>
            <a:ext cx="7922736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nl-NL" noProof="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4721" y="1701800"/>
            <a:ext cx="3351927" cy="2844800"/>
          </a:xfrm>
        </p:spPr>
        <p:txBody>
          <a:bodyPr anchor="b">
            <a:normAutofit/>
          </a:bodyPr>
          <a:lstStyle>
            <a:lvl1pPr algn="l">
              <a:defRPr sz="2000" b="1"/>
            </a:lvl1pPr>
          </a:lstStyle>
          <a:p>
            <a:r>
              <a:rPr lang="nl-NL" noProof="0" smtClean="0"/>
              <a:t>Klik om de stijl te bewerken</a:t>
            </a:r>
            <a:endParaRPr lang="nl-NL" noProof="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469236" y="482600"/>
            <a:ext cx="6805427" cy="58928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304721" y="4648200"/>
            <a:ext cx="3351927" cy="17272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nl-NL" noProof="0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BF754-515F-40B9-8D24-D54D5825B3D0}" type="datetimeFigureOut">
              <a:rPr lang="nl-NL" noProof="0" smtClean="0"/>
              <a:pPr/>
              <a:t>05-11-2013</a:t>
            </a:fld>
            <a:endParaRPr lang="nl-NL" noProof="0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noProof="0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BB78A-01B4-41F2-96B0-677A4A282832}" type="slidenum">
              <a:rPr lang="nl-NL" noProof="0" smtClean="0"/>
              <a:pPr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968072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>
            <a:off x="2082258" y="0"/>
            <a:ext cx="8024310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nl-NL" noProof="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437765" y="4800600"/>
            <a:ext cx="7313295" cy="762000"/>
          </a:xfrm>
        </p:spPr>
        <p:txBody>
          <a:bodyPr anchor="b">
            <a:normAutofit/>
          </a:bodyPr>
          <a:lstStyle>
            <a:lvl1pPr algn="l">
              <a:defRPr sz="2000" b="1"/>
            </a:lvl1pPr>
          </a:lstStyle>
          <a:p>
            <a:r>
              <a:rPr lang="nl-NL" noProof="0" smtClean="0"/>
              <a:t>Klik om de stijl te bewerken</a:t>
            </a:r>
            <a:endParaRPr lang="nl-NL" noProof="0" dirty="0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2437765" y="279401"/>
            <a:ext cx="7313295" cy="4448175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r>
              <a:rPr lang="nl-NL" noProof="0" smtClean="0"/>
              <a:t>Klik op het pictogram als u een afbeelding wilt toevoegen</a:t>
            </a:r>
            <a:endParaRPr lang="nl-NL" noProof="0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2437765" y="5562600"/>
            <a:ext cx="7313295" cy="8128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nl-NL" noProof="0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BF754-515F-40B9-8D24-D54D5825B3D0}" type="datetimeFigureOut">
              <a:rPr lang="nl-NL" noProof="0" smtClean="0"/>
              <a:pPr/>
              <a:t>05-11-2013</a:t>
            </a:fld>
            <a:endParaRPr lang="nl-NL" noProof="0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noProof="0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BB78A-01B4-41F2-96B0-677A4A282832}" type="slidenum">
              <a:rPr lang="nl-NL" noProof="0" smtClean="0"/>
              <a:pPr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22133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/>
          <p:cNvSpPr/>
          <p:nvPr/>
        </p:nvSpPr>
        <p:spPr>
          <a:xfrm>
            <a:off x="304721" y="0"/>
            <a:ext cx="11579384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nl-NL" noProof="0" dirty="0"/>
          </a:p>
        </p:txBody>
      </p:sp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1117309" y="76200"/>
            <a:ext cx="10157354" cy="1397000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/>
          <a:p>
            <a:r>
              <a:rPr lang="nl-NL" noProof="0" dirty="0" smtClean="0"/>
              <a:t>Klik om de stijl te bewerken</a:t>
            </a:r>
            <a:endParaRPr lang="nl-NL" noProof="0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117309" y="1701800"/>
            <a:ext cx="10157354" cy="4470400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nl-NL" noProof="0" dirty="0" smtClean="0"/>
              <a:t>Klik om de modelstijlen te bewerken</a:t>
            </a:r>
          </a:p>
          <a:p>
            <a:pPr lvl="1"/>
            <a:r>
              <a:rPr lang="nl-NL" noProof="0" dirty="0" smtClean="0"/>
              <a:t>Tweede niveau</a:t>
            </a:r>
          </a:p>
          <a:p>
            <a:pPr lvl="2"/>
            <a:r>
              <a:rPr lang="nl-NL" noProof="0" dirty="0" smtClean="0"/>
              <a:t>Derde niveau</a:t>
            </a:r>
          </a:p>
          <a:p>
            <a:pPr lvl="3"/>
            <a:r>
              <a:rPr lang="nl-NL" noProof="0" dirty="0" smtClean="0"/>
              <a:t>Vierde niveau</a:t>
            </a:r>
          </a:p>
          <a:p>
            <a:pPr lvl="4"/>
            <a:r>
              <a:rPr lang="nl-NL" noProof="0" dirty="0" smtClean="0"/>
              <a:t>Vijfde niveau</a:t>
            </a:r>
            <a:endParaRPr lang="nl-NL" noProof="0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1117309" y="6400801"/>
            <a:ext cx="2742486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l">
              <a:defRPr sz="12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fld id="{2DD204D1-F9BD-4643-8480-6EA41EB484F1}" type="datetimeFigureOut">
              <a:rPr lang="nl-NL" noProof="0" smtClean="0"/>
              <a:pPr/>
              <a:t>05-11-2013</a:t>
            </a:fld>
            <a:endParaRPr lang="nl-NL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907842" y="6400801"/>
            <a:ext cx="6216301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ctr">
              <a:defRPr sz="12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10167146" y="6400801"/>
            <a:ext cx="1107518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r">
              <a:defRPr sz="12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fld id="{EB37DED6-D4C7-42EE-AB49-D2E39E64FDE4}" type="slidenum">
              <a:rPr lang="nl-NL" noProof="0" smtClean="0"/>
              <a:pPr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544047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9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75" r:id="rId8"/>
    <p:sldLayoutId id="2147483676" r:id="rId9"/>
    <p:sldLayoutId id="2147483677" r:id="rId10"/>
    <p:sldLayoutId id="2147483678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218987" rtl="0" eaLnBrk="1" latinLnBrk="0" hangingPunct="1">
        <a:lnSpc>
          <a:spcPct val="85000"/>
        </a:lnSpc>
        <a:spcBef>
          <a:spcPct val="0"/>
        </a:spcBef>
        <a:buNone/>
        <a:tabLst/>
        <a:defRPr sz="4400" kern="1200" cap="none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47" indent="-304747" algn="l" defTabSz="1218987" rtl="0" eaLnBrk="1" latinLnBrk="0" hangingPunct="1">
        <a:lnSpc>
          <a:spcPct val="95000"/>
        </a:lnSpc>
        <a:spcBef>
          <a:spcPts val="1866"/>
        </a:spcBef>
        <a:buSzPct val="10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31392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58037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584683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11328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437973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864619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91264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78859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4h-46276Cpw&amp;feature=player_detailpage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s://www.youtube.com/watch?v=Rl3ahbw3BVM&amp;feature=player_detailpage" TargetMode="Externa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8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yMZHHhByQWM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www.deepsnieuws.nl/nieuws2/4386-stemmen-op-diepenheimse-merlijn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672383" y="1498601"/>
            <a:ext cx="7008574" cy="1282327"/>
          </a:xfrm>
        </p:spPr>
        <p:txBody>
          <a:bodyPr/>
          <a:lstStyle/>
          <a:p>
            <a:r>
              <a:rPr lang="nl-NL" dirty="0" smtClean="0">
                <a:hlinkClick r:id="rId2"/>
              </a:rPr>
              <a:t>Ouderavond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4672383" y="3573016"/>
            <a:ext cx="7008574" cy="1224136"/>
          </a:xfrm>
        </p:spPr>
        <p:txBody>
          <a:bodyPr/>
          <a:lstStyle/>
          <a:p>
            <a:r>
              <a:rPr lang="nl-NL" dirty="0" smtClean="0"/>
              <a:t>Het belang van (voor)lezen en de taak van de leescoördinator 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50340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17308" y="76200"/>
            <a:ext cx="10234903" cy="1397000"/>
          </a:xfrm>
        </p:spPr>
        <p:txBody>
          <a:bodyPr/>
          <a:lstStyle/>
          <a:p>
            <a:r>
              <a:rPr lang="nl-NL" dirty="0" smtClean="0"/>
              <a:t>Leesbevordering thuis en op school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nl-NL" dirty="0" smtClean="0"/>
              <a:t>NRC </a:t>
            </a:r>
            <a:r>
              <a:rPr lang="nl-NL" dirty="0" smtClean="0"/>
              <a:t>Handelsblad</a:t>
            </a:r>
          </a:p>
          <a:p>
            <a:endParaRPr lang="nl-NL" dirty="0"/>
          </a:p>
          <a:p>
            <a:r>
              <a:rPr lang="nl-NL" dirty="0" smtClean="0"/>
              <a:t>Stop niet </a:t>
            </a:r>
            <a:r>
              <a:rPr lang="nl-NL" smtClean="0"/>
              <a:t>met voorlezen</a:t>
            </a:r>
            <a:r>
              <a:rPr lang="nl-NL"/>
              <a:t>!</a:t>
            </a:r>
            <a:endParaRPr lang="nl-NL" dirty="0"/>
          </a:p>
        </p:txBody>
      </p:sp>
      <p:pic>
        <p:nvPicPr>
          <p:cNvPr id="7" name="Tijdelijke aanduiding voor inhoud 6">
            <a:hlinkClick r:id="rId2"/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0316" y="1484784"/>
            <a:ext cx="6204181" cy="4653136"/>
          </a:xfrm>
        </p:spPr>
      </p:pic>
    </p:spTree>
    <p:extLst>
      <p:ext uri="{BB962C8B-B14F-4D97-AF65-F5344CB8AC3E}">
        <p14:creationId xmlns:p14="http://schemas.microsoft.com/office/powerpoint/2010/main" val="6860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17308" y="76200"/>
            <a:ext cx="10539704" cy="1397000"/>
          </a:xfrm>
        </p:spPr>
        <p:txBody>
          <a:bodyPr>
            <a:normAutofit/>
          </a:bodyPr>
          <a:lstStyle/>
          <a:p>
            <a:pPr algn="ctr"/>
            <a:r>
              <a:rPr lang="nl-NL" sz="4100" dirty="0" smtClean="0"/>
              <a:t>Pizzamodel leesbevordering:</a:t>
            </a:r>
            <a:endParaRPr lang="nl-NL" sz="4100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394743052"/>
              </p:ext>
            </p:extLst>
          </p:nvPr>
        </p:nvGraphicFramePr>
        <p:xfrm>
          <a:off x="-170284" y="980728"/>
          <a:ext cx="3744416" cy="2664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Tijdelijke aanduiding voor inhoud 5"/>
          <p:cNvPicPr>
            <a:picLocks noGrp="1" noChangeAspect="1"/>
          </p:cNvPicPr>
          <p:nvPr>
            <p:ph sz="half" idx="2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820" y="1916832"/>
            <a:ext cx="10352885" cy="4032448"/>
          </a:xfrm>
        </p:spPr>
      </p:pic>
    </p:spTree>
    <p:extLst>
      <p:ext uri="{BB962C8B-B14F-4D97-AF65-F5344CB8AC3E}">
        <p14:creationId xmlns:p14="http://schemas.microsoft.com/office/powerpoint/2010/main" val="13403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3 fasen in de leescultuur: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117308" y="1701800"/>
            <a:ext cx="10449711" cy="4470400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nl-NL" sz="2800" dirty="0" smtClean="0"/>
              <a:t>Fase 1: 0-4 jaar; kennismaking en ontwikkelen van leesmotivatie</a:t>
            </a:r>
          </a:p>
          <a:p>
            <a:pPr>
              <a:buFontTx/>
              <a:buChar char="-"/>
            </a:pPr>
            <a:r>
              <a:rPr lang="nl-NL" sz="2800" dirty="0" smtClean="0"/>
              <a:t>Fase 2: 4-8 jaar; taalontwikkeling en leren lezen</a:t>
            </a:r>
          </a:p>
          <a:p>
            <a:pPr>
              <a:buFontTx/>
              <a:buChar char="-"/>
            </a:pPr>
            <a:r>
              <a:rPr lang="nl-NL" sz="2800" dirty="0" smtClean="0"/>
              <a:t>Fase 3: 9-12 jaar; leesbevordering en literatuureducatie</a:t>
            </a:r>
          </a:p>
          <a:p>
            <a:pPr>
              <a:buFontTx/>
              <a:buChar char="-"/>
            </a:pPr>
            <a:endParaRPr lang="nl-NL" sz="3600" dirty="0"/>
          </a:p>
          <a:p>
            <a:pPr>
              <a:buFontTx/>
              <a:buChar char="-"/>
            </a:pPr>
            <a:endParaRPr lang="nl-NL" sz="3600" dirty="0"/>
          </a:p>
        </p:txBody>
      </p:sp>
      <p:pic>
        <p:nvPicPr>
          <p:cNvPr id="5" name="Tijdelijke aanduiding voor inhoud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274425" y="6001543"/>
            <a:ext cx="46038" cy="46038"/>
          </a:xfr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0236" y="4005064"/>
            <a:ext cx="2696344" cy="2696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2366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Soorten boeken: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idx="1"/>
          </p:nvPr>
        </p:nvSpPr>
        <p:spPr>
          <a:xfrm>
            <a:off x="1121372" y="1608836"/>
            <a:ext cx="10373640" cy="512064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2"/>
          </p:nvPr>
        </p:nvSpPr>
        <p:spPr>
          <a:xfrm>
            <a:off x="1117308" y="2209800"/>
            <a:ext cx="10377703" cy="3962400"/>
          </a:xfrm>
        </p:spPr>
        <p:txBody>
          <a:bodyPr/>
          <a:lstStyle/>
          <a:p>
            <a:r>
              <a:rPr lang="nl-NL" dirty="0" smtClean="0"/>
              <a:t>Kijk- en zoekboeken      </a:t>
            </a:r>
          </a:p>
          <a:p>
            <a:r>
              <a:rPr lang="nl-NL" dirty="0" smtClean="0"/>
              <a:t>Prentenboeken</a:t>
            </a:r>
          </a:p>
          <a:p>
            <a:r>
              <a:rPr lang="nl-NL" dirty="0" smtClean="0"/>
              <a:t>Voorleesboeken</a:t>
            </a:r>
          </a:p>
          <a:p>
            <a:r>
              <a:rPr lang="nl-NL" dirty="0" smtClean="0"/>
              <a:t>Rijmpjes, versjes en gedichten</a:t>
            </a:r>
          </a:p>
          <a:p>
            <a:r>
              <a:rPr lang="nl-NL" dirty="0" smtClean="0"/>
              <a:t>Jeugdromans (fictie)</a:t>
            </a:r>
          </a:p>
          <a:p>
            <a:r>
              <a:rPr lang="nl-NL" dirty="0" smtClean="0"/>
              <a:t>Informatieve boeken (non-fictie)</a:t>
            </a:r>
          </a:p>
        </p:txBody>
      </p:sp>
      <p:sp>
        <p:nvSpPr>
          <p:cNvPr id="6" name="Tijdelijke aanduiding voor tekst 5"/>
          <p:cNvSpPr>
            <a:spLocks noGrp="1"/>
          </p:cNvSpPr>
          <p:nvPr>
            <p:ph type="body" sz="quarter" idx="3"/>
          </p:nvPr>
        </p:nvSpPr>
        <p:spPr>
          <a:xfrm flipH="1">
            <a:off x="11274662" y="1196752"/>
            <a:ext cx="580389" cy="924148"/>
          </a:xfrm>
        </p:spPr>
        <p:txBody>
          <a:bodyPr/>
          <a:lstStyle/>
          <a:p>
            <a:endParaRPr lang="nl-NL" dirty="0"/>
          </a:p>
        </p:txBody>
      </p:sp>
      <p:pic>
        <p:nvPicPr>
          <p:cNvPr id="7" name="Tijdelijke aanduiding voor inhoud 6"/>
          <p:cNvPicPr>
            <a:picLocks noGrp="1" noChangeAspect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274425" y="6044458"/>
            <a:ext cx="46038" cy="33233"/>
          </a:xfr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8205" y="3090862"/>
            <a:ext cx="4391672" cy="3170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6948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Thuis ……..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Zijn er kinderboeken aanwezig? Zo ja, welke kinderboeken?</a:t>
            </a:r>
          </a:p>
          <a:p>
            <a:r>
              <a:rPr lang="nl-NL" dirty="0" smtClean="0"/>
              <a:t>Worden er kinderboeken bij de bibliotheek geleend?</a:t>
            </a:r>
          </a:p>
          <a:p>
            <a:r>
              <a:rPr lang="nl-NL" dirty="0" smtClean="0"/>
              <a:t>Hoe vaak wordt er in de week voorgelezen en door wie?</a:t>
            </a:r>
          </a:p>
          <a:p>
            <a:r>
              <a:rPr lang="nl-NL" dirty="0" smtClean="0"/>
              <a:t>Op welk tijdstip?</a:t>
            </a:r>
          </a:p>
          <a:p>
            <a:r>
              <a:rPr lang="nl-NL" dirty="0" smtClean="0"/>
              <a:t>Als er is voorgelezen, wordt er dan ook over het verhaal gepraat?</a:t>
            </a:r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8508" y="4869159"/>
            <a:ext cx="2436862" cy="1624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9761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72242" y="1077723"/>
            <a:ext cx="5960533" cy="4470400"/>
          </a:xfr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693670" y="1077722"/>
            <a:ext cx="5960534" cy="4470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0557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9796" y="116632"/>
            <a:ext cx="8810215" cy="1224136"/>
          </a:xfrm>
        </p:spPr>
        <p:txBody>
          <a:bodyPr>
            <a:normAutofit fontScale="90000"/>
          </a:bodyPr>
          <a:lstStyle/>
          <a:p>
            <a:pPr algn="ctr"/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En dan nog even dit……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 flipH="1" flipV="1">
            <a:off x="7821162" y="4421187"/>
            <a:ext cx="217465" cy="231949"/>
          </a:xfrm>
        </p:spPr>
        <p:txBody>
          <a:bodyPr>
            <a:normAutofit fontScale="32500" lnSpcReduction="20000"/>
          </a:bodyPr>
          <a:lstStyle/>
          <a:p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405780" y="692696"/>
            <a:ext cx="8735045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pPr algn="ctr"/>
            <a:endParaRPr lang="nl-NL" dirty="0" smtClean="0">
              <a:hlinkClick r:id="rId2"/>
            </a:endParaRPr>
          </a:p>
          <a:p>
            <a:pPr algn="ctr"/>
            <a:endParaRPr lang="nl-NL" dirty="0">
              <a:hlinkClick r:id="rId2"/>
            </a:endParaRPr>
          </a:p>
          <a:p>
            <a:pPr algn="ctr"/>
            <a:r>
              <a:rPr lang="nl-NL" dirty="0" smtClean="0">
                <a:hlinkClick r:id="rId2"/>
              </a:rPr>
              <a:t>2013: Jaar van het voorlezen…</a:t>
            </a:r>
            <a:endParaRPr lang="nl-NL" dirty="0" smtClean="0"/>
          </a:p>
          <a:p>
            <a:pPr algn="ctr"/>
            <a:endParaRPr lang="nl-NL" dirty="0"/>
          </a:p>
          <a:p>
            <a:pPr algn="ctr"/>
            <a:endParaRPr lang="nl-NL" dirty="0" smtClean="0"/>
          </a:p>
          <a:p>
            <a:pPr algn="ctr"/>
            <a:endParaRPr lang="nl-NL" dirty="0"/>
          </a:p>
          <a:p>
            <a:pPr algn="ctr"/>
            <a:r>
              <a:rPr lang="nl-NL" sz="5400" dirty="0" smtClean="0"/>
              <a:t>Bedankt voor uw aandacht!</a:t>
            </a:r>
            <a:endParaRPr lang="nl-NL" sz="5400" dirty="0"/>
          </a:p>
        </p:txBody>
      </p:sp>
    </p:spTree>
    <p:extLst>
      <p:ext uri="{BB962C8B-B14F-4D97-AF65-F5344CB8AC3E}">
        <p14:creationId xmlns:p14="http://schemas.microsoft.com/office/powerpoint/2010/main" val="1997697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512595" y="921712"/>
            <a:ext cx="6764105" cy="5073079"/>
          </a:xfrm>
        </p:spPr>
      </p:pic>
    </p:spTree>
    <p:extLst>
      <p:ext uri="{BB962C8B-B14F-4D97-AF65-F5344CB8AC3E}">
        <p14:creationId xmlns:p14="http://schemas.microsoft.com/office/powerpoint/2010/main" val="1154614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Leescoördinator? </a:t>
            </a:r>
            <a:endParaRPr lang="nl-NL" dirty="0"/>
          </a:p>
        </p:txBody>
      </p:sp>
      <p:sp>
        <p:nvSpPr>
          <p:cNvPr id="14" name="Tijdelijke aanduiding voor inhoud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Veel scholen stellen een leescoördinator aan. Wat is het belang van een leescoördinator? 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Hoe </a:t>
            </a:r>
            <a:r>
              <a:rPr lang="nl-NL" dirty="0"/>
              <a:t>past deze nieuwe functie binnen het beleid van de school? En waar </a:t>
            </a:r>
            <a:r>
              <a:rPr lang="nl-NL" dirty="0" smtClean="0"/>
              <a:t>houdt </a:t>
            </a:r>
            <a:r>
              <a:rPr lang="nl-NL" dirty="0"/>
              <a:t>een leescoördinator zich mee bezig? </a:t>
            </a:r>
            <a:endParaRPr lang="nl-NL" dirty="0" smtClean="0"/>
          </a:p>
          <a:p>
            <a:pPr>
              <a:buFontTx/>
              <a:buChar char="-"/>
            </a:pPr>
            <a:r>
              <a:rPr lang="nl-NL" b="1" dirty="0" smtClean="0"/>
              <a:t>Positief effect</a:t>
            </a:r>
          </a:p>
          <a:p>
            <a:pPr>
              <a:buFontTx/>
              <a:buChar char="-"/>
            </a:pPr>
            <a:r>
              <a:rPr lang="nl-NL" b="1" dirty="0" smtClean="0"/>
              <a:t>Schoolbeleid</a:t>
            </a:r>
          </a:p>
          <a:p>
            <a:pPr>
              <a:buFontTx/>
              <a:buChar char="-"/>
            </a:pPr>
            <a:r>
              <a:rPr lang="nl-NL" b="1" dirty="0" smtClean="0"/>
              <a:t>Begroting</a:t>
            </a:r>
          </a:p>
          <a:p>
            <a:pPr>
              <a:buFontTx/>
              <a:buChar char="-"/>
            </a:pPr>
            <a:r>
              <a:rPr lang="nl-NL" b="1" dirty="0" smtClean="0"/>
              <a:t>Taken </a:t>
            </a:r>
            <a:endParaRPr lang="nl-NL" dirty="0" smtClean="0"/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8668" y="3568959"/>
            <a:ext cx="2554916" cy="2603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1182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Hoe doen we dit op OBS Stedeke?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Cursus leescoördinator</a:t>
            </a:r>
          </a:p>
          <a:p>
            <a:r>
              <a:rPr lang="nl-NL" dirty="0" smtClean="0"/>
              <a:t>Saneren</a:t>
            </a:r>
          </a:p>
          <a:p>
            <a:r>
              <a:rPr lang="nl-NL" dirty="0" smtClean="0"/>
              <a:t>Nieuwe boeken</a:t>
            </a:r>
          </a:p>
          <a:p>
            <a:r>
              <a:rPr lang="nl-NL" dirty="0" smtClean="0"/>
              <a:t>Beep        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6604" y="1568656"/>
            <a:ext cx="6138059" cy="4603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4917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796" y="188640"/>
            <a:ext cx="5960533" cy="4470400"/>
          </a:xfr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2365" y="2168978"/>
            <a:ext cx="6092040" cy="4569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3754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772" y="260648"/>
            <a:ext cx="5960533" cy="4470400"/>
          </a:xfr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8388" y="2297902"/>
            <a:ext cx="6045332" cy="4533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3649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908" y="188640"/>
            <a:ext cx="5960533" cy="4470400"/>
          </a:xfr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1003" y="2219187"/>
            <a:ext cx="6212053" cy="4659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317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302" y="91162"/>
            <a:ext cx="5960533" cy="4470400"/>
          </a:xfr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8388" y="2420888"/>
            <a:ext cx="6084168" cy="4563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0274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>
                <a:hlinkClick r:id="rId2"/>
              </a:rPr>
              <a:t>Boekenbakker Merlijn</a:t>
            </a:r>
            <a:endParaRPr lang="nl-NL" dirty="0"/>
          </a:p>
        </p:txBody>
      </p:sp>
      <p:pic>
        <p:nvPicPr>
          <p:cNvPr id="6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796" y="1988840"/>
            <a:ext cx="5960533" cy="4470400"/>
          </a:xfr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6581054" y="2071170"/>
            <a:ext cx="5323879" cy="3992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0332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ooks_16x9">
  <a:themeElements>
    <a:clrScheme name="Books_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Books_16x9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80000" r="-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30000" t="30000" r="70000" b="100000"/>
          </a:path>
        </a:gradFill>
      </a:bgFillStyleLst>
    </a:fmtScheme>
  </a:themeElements>
  <a:objectDefaults>
    <a:spDef>
      <a:spPr>
        <a:ln/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95000"/>
          </a:lnSpc>
          <a:defRPr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Books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Books16x9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Books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Books16x9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6D69424-34CA-416D-8659-0C355AFC805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207</Words>
  <Application>Microsoft Office PowerPoint</Application>
  <PresentationFormat>Aangepast</PresentationFormat>
  <Paragraphs>48</Paragraphs>
  <Slides>16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17" baseType="lpstr">
      <vt:lpstr>Books_16x9</vt:lpstr>
      <vt:lpstr>Ouderavond</vt:lpstr>
      <vt:lpstr>PowerPoint-presentatie</vt:lpstr>
      <vt:lpstr>Leescoördinator? </vt:lpstr>
      <vt:lpstr>Hoe doen we dit op OBS Stedeke?</vt:lpstr>
      <vt:lpstr>PowerPoint-presentatie</vt:lpstr>
      <vt:lpstr>PowerPoint-presentatie</vt:lpstr>
      <vt:lpstr>PowerPoint-presentatie</vt:lpstr>
      <vt:lpstr>PowerPoint-presentatie</vt:lpstr>
      <vt:lpstr>Boekenbakker Merlijn</vt:lpstr>
      <vt:lpstr>Leesbevordering thuis en op school</vt:lpstr>
      <vt:lpstr>Pizzamodel leesbevordering:</vt:lpstr>
      <vt:lpstr>3 fasen in de leescultuur:</vt:lpstr>
      <vt:lpstr>Soorten boeken:</vt:lpstr>
      <vt:lpstr>Thuis ……..</vt:lpstr>
      <vt:lpstr>PowerPoint-presentatie</vt:lpstr>
      <vt:lpstr> En dan nog even dit…… </vt:lpstr>
    </vt:vector>
  </TitlesOfParts>
  <Manager/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2013-10-24T10:58:49Z</dcterms:created>
  <dcterms:modified xsi:type="dcterms:W3CDTF">2013-11-05T18:31:12Z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TC027879409991</vt:lpwstr>
  </property>
</Properties>
</file>